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12192000"/>
  <p:notesSz cx="6858000" cy="9144000"/>
  <p:embeddedFontLst>
    <p:embeddedFont>
      <p:font typeface="Poppins"/>
      <p:regular r:id="rId39"/>
      <p:bold r:id="rId40"/>
      <p:italic r:id="rId41"/>
      <p:boldItalic r:id="rId42"/>
    </p:embeddedFont>
    <p:embeddedFont>
      <p:font typeface="Poppins SemiBold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7" roundtripDataSignature="AMtx7mgSxnqK8Iv8YMVxfXbUuW81OVJq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20" Type="http://schemas.openxmlformats.org/officeDocument/2006/relationships/slide" Target="slides/slide15.xml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22" Type="http://schemas.openxmlformats.org/officeDocument/2006/relationships/slide" Target="slides/slide17.xml"/><Relationship Id="rId44" Type="http://schemas.openxmlformats.org/officeDocument/2006/relationships/font" Target="fonts/PoppinsSemiBold-bold.fntdata"/><Relationship Id="rId21" Type="http://schemas.openxmlformats.org/officeDocument/2006/relationships/slide" Target="slides/slide16.xml"/><Relationship Id="rId43" Type="http://schemas.openxmlformats.org/officeDocument/2006/relationships/font" Target="fonts/PoppinsSemiBold-regular.fntdata"/><Relationship Id="rId24" Type="http://schemas.openxmlformats.org/officeDocument/2006/relationships/slide" Target="slides/slide19.xml"/><Relationship Id="rId46" Type="http://schemas.openxmlformats.org/officeDocument/2006/relationships/font" Target="fonts/PoppinsSemiBold-boldItalic.fntdata"/><Relationship Id="rId23" Type="http://schemas.openxmlformats.org/officeDocument/2006/relationships/slide" Target="slides/slide18.xml"/><Relationship Id="rId45" Type="http://schemas.openxmlformats.org/officeDocument/2006/relationships/font" Target="fonts/Poppins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oppins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0" name="Google Shape;35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" name="Google Shape;36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6" name="Google Shape;43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8" name="Google Shape;458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9" name="Google Shape;469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0" name="Google Shape;48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1" name="Google Shape;49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" name="Google Shape;502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3" name="Google Shape;513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4" name="Google Shape;524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2" name="Google Shape;55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4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37"/>
          <p:cNvPicPr preferRelativeResize="0"/>
          <p:nvPr/>
        </p:nvPicPr>
        <p:blipFill rotWithShape="1">
          <a:blip r:embed="rId2">
            <a:alphaModFix/>
          </a:blip>
          <a:srcRect b="45752" l="0" r="0" t="0"/>
          <a:stretch/>
        </p:blipFill>
        <p:spPr>
          <a:xfrm>
            <a:off x="-50" y="-5"/>
            <a:ext cx="12192000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ta Letak Khusus 1">
  <p:cSld name="CUSTOM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1d3cce1add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4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4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4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4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youtube.com/watch?v=owIkNyhI6d8&amp;t=2s" TargetMode="External"/><Relationship Id="rId4" Type="http://schemas.openxmlformats.org/officeDocument/2006/relationships/hyperlink" Target="https://www.youtube.com/watch?v=s7U0Dk5YHz4" TargetMode="External"/><Relationship Id="rId9" Type="http://schemas.openxmlformats.org/officeDocument/2006/relationships/image" Target="../media/image18.png"/><Relationship Id="rId5" Type="http://schemas.openxmlformats.org/officeDocument/2006/relationships/hyperlink" Target="https://www.youtube.com/watch?v=m0juuWbwxiw" TargetMode="External"/><Relationship Id="rId6" Type="http://schemas.openxmlformats.org/officeDocument/2006/relationships/hyperlink" Target="https://www.youtube.com/watch?v=rPGYbm1Ogp8" TargetMode="External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7.png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jpg"/><Relationship Id="rId4" Type="http://schemas.openxmlformats.org/officeDocument/2006/relationships/image" Target="../media/image46.png"/><Relationship Id="rId9" Type="http://schemas.openxmlformats.org/officeDocument/2006/relationships/image" Target="../media/image49.png"/><Relationship Id="rId5" Type="http://schemas.openxmlformats.org/officeDocument/2006/relationships/image" Target="../media/image42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/>
          <p:nvPr/>
        </p:nvSpPr>
        <p:spPr>
          <a:xfrm>
            <a:off x="9795677" y="1945103"/>
            <a:ext cx="1959428" cy="5007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1217324" y="2109302"/>
            <a:ext cx="10240817" cy="1599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SemiBold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OPTIMALISASI MEDIA SOSIAL (1) </a:t>
            </a:r>
            <a:endParaRPr b="0" i="0" sz="4800" u="none" cap="none" strike="noStrik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89" name="Google Shape;89;p1"/>
          <p:cNvCxnSpPr/>
          <p:nvPr/>
        </p:nvCxnSpPr>
        <p:spPr>
          <a:xfrm rot="10800000">
            <a:off x="11517071" y="982061"/>
            <a:ext cx="0" cy="82223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0" name="Google Shape;90;p1"/>
          <p:cNvSpPr txBox="1"/>
          <p:nvPr/>
        </p:nvSpPr>
        <p:spPr>
          <a:xfrm>
            <a:off x="1318925" y="4204820"/>
            <a:ext cx="80727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[Instruktur]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1"/>
          <p:cNvGrpSpPr/>
          <p:nvPr/>
        </p:nvGrpSpPr>
        <p:grpSpPr>
          <a:xfrm>
            <a:off x="6453270" y="244440"/>
            <a:ext cx="5301590" cy="1161247"/>
            <a:chOff x="6453398" y="244444"/>
            <a:chExt cx="5492168" cy="1315562"/>
          </a:xfrm>
        </p:grpSpPr>
        <p:sp>
          <p:nvSpPr>
            <p:cNvPr id="92" name="Google Shape;92;p1"/>
            <p:cNvSpPr/>
            <p:nvPr/>
          </p:nvSpPr>
          <p:spPr>
            <a:xfrm>
              <a:off x="6634265" y="340468"/>
              <a:ext cx="5311301" cy="113813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hape&#10;&#10;Description automatically generated with medium confidence" id="93" name="Google Shape;93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3398" y="244444"/>
              <a:ext cx="2622270" cy="1315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application&#10;&#10;Description automatically generated" id="94" name="Google Shape;94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47829" y="343939"/>
              <a:ext cx="1138136" cy="11381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1"/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62900" y="336025"/>
            <a:ext cx="670025" cy="9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991602" y="6403190"/>
            <a:ext cx="10953964" cy="344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[[Versi 1.0]] – [[120322]]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1397675" y="4769513"/>
            <a:ext cx="420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#umkmpulihbersama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9" name="Google Shape;2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680" y="873759"/>
            <a:ext cx="10769600" cy="5679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0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231" name="Google Shape;231;p10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32" name="Google Shape;232;p10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33" name="Google Shape;233;p1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34" name="Google Shape;234;p1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5" name="Google Shape;235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11"/>
          <p:cNvGrpSpPr/>
          <p:nvPr/>
        </p:nvGrpSpPr>
        <p:grpSpPr>
          <a:xfrm rot="10800000">
            <a:off x="7641699" y="1877942"/>
            <a:ext cx="4064427" cy="2570481"/>
            <a:chOff x="0" y="1992982"/>
            <a:chExt cx="2635403" cy="3380234"/>
          </a:xfrm>
        </p:grpSpPr>
        <p:sp>
          <p:nvSpPr>
            <p:cNvPr id="241" name="Google Shape;241;p11"/>
            <p:cNvSpPr/>
            <p:nvPr/>
          </p:nvSpPr>
          <p:spPr>
            <a:xfrm>
              <a:off x="0" y="1992982"/>
              <a:ext cx="2555776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2589684" y="1992982"/>
              <a:ext cx="4571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11"/>
          <p:cNvSpPr txBox="1"/>
          <p:nvPr/>
        </p:nvSpPr>
        <p:spPr>
          <a:xfrm>
            <a:off x="8330820" y="2617976"/>
            <a:ext cx="251820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Fitur-fitur</a:t>
            </a:r>
            <a:endParaRPr b="1" i="0" sz="3600" u="none" cap="none" strike="noStrik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WA Bisnis</a:t>
            </a:r>
            <a:endParaRPr b="1" i="0" sz="3600" u="none" cap="none" strike="noStrik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1"/>
          <p:cNvSpPr/>
          <p:nvPr/>
        </p:nvSpPr>
        <p:spPr>
          <a:xfrm>
            <a:off x="676176" y="1064175"/>
            <a:ext cx="6231300" cy="1103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1"/>
          <p:cNvSpPr/>
          <p:nvPr/>
        </p:nvSpPr>
        <p:spPr>
          <a:xfrm>
            <a:off x="676176" y="2402834"/>
            <a:ext cx="6231300" cy="652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1"/>
          <p:cNvSpPr/>
          <p:nvPr/>
        </p:nvSpPr>
        <p:spPr>
          <a:xfrm>
            <a:off x="676176" y="3229153"/>
            <a:ext cx="6231300" cy="909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1"/>
          <p:cNvSpPr/>
          <p:nvPr/>
        </p:nvSpPr>
        <p:spPr>
          <a:xfrm>
            <a:off x="676175" y="4311642"/>
            <a:ext cx="6231300" cy="909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1"/>
          <p:cNvSpPr txBox="1"/>
          <p:nvPr/>
        </p:nvSpPr>
        <p:spPr>
          <a:xfrm>
            <a:off x="870785" y="1215396"/>
            <a:ext cx="5875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Tampilan yang ada di profil adalah  gambar profil, nama toko anda, akun bisnis, alamat dan lokasi toko, jenis layanan, jam buka, e-mail toko, nomor telepon, alamat whatsapp, akun Instagram, katalog produk, informasi toko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1"/>
          <p:cNvSpPr txBox="1"/>
          <p:nvPr/>
        </p:nvSpPr>
        <p:spPr>
          <a:xfrm>
            <a:off x="989325" y="2593757"/>
            <a:ext cx="488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Label keterangan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1"/>
          <p:cNvSpPr txBox="1"/>
          <p:nvPr/>
        </p:nvSpPr>
        <p:spPr>
          <a:xfrm>
            <a:off x="944875" y="3436527"/>
            <a:ext cx="564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Fitur di luar jam kerja yang memudahkan anda untuk memberi informasi kepada setiap pelanggan bahwa toko anda sedang tutup</a:t>
            </a:r>
            <a:endParaRPr b="0" i="0" sz="1400" u="none" cap="none" strike="noStrik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1"/>
          <p:cNvSpPr txBox="1"/>
          <p:nvPr/>
        </p:nvSpPr>
        <p:spPr>
          <a:xfrm>
            <a:off x="1033777" y="4548081"/>
            <a:ext cx="479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Fitur Salam, untuk menyapa konsumen atau pelanggan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1"/>
          <p:cNvSpPr/>
          <p:nvPr/>
        </p:nvSpPr>
        <p:spPr>
          <a:xfrm>
            <a:off x="676175" y="5455500"/>
            <a:ext cx="6231300" cy="909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1"/>
          <p:cNvSpPr txBox="1"/>
          <p:nvPr/>
        </p:nvSpPr>
        <p:spPr>
          <a:xfrm>
            <a:off x="1117921" y="5670392"/>
            <a:ext cx="479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Fitur Balas Cepat  </a:t>
            </a:r>
            <a:endParaRPr b="1" i="0" sz="1600" u="none" cap="none" strike="noStrik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" name="Google Shape;254;p11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255" name="Google Shape;255;p11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56" name="Google Shape;256;p11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57" name="Google Shape;257;p1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58" name="Google Shape;258;p1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9" name="Google Shape;259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160" y="833121"/>
            <a:ext cx="10586720" cy="5708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12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266" name="Google Shape;266;p12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67" name="Google Shape;267;p12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68" name="Google Shape;268;p1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69" name="Google Shape;269;p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0" name="Google Shape;270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720" y="834390"/>
            <a:ext cx="10840720" cy="5673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3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277" name="Google Shape;277;p13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78" name="Google Shape;278;p13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79" name="Google Shape;279;p1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80" name="Google Shape;280;p1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1" name="Google Shape;281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" y="863601"/>
            <a:ext cx="10688320" cy="5712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14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288" name="Google Shape;288;p14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89" name="Google Shape;289;p14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90" name="Google Shape;290;p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91" name="Google Shape;291;p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2" name="Google Shape;292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772160"/>
            <a:ext cx="10647680" cy="54457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15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299" name="Google Shape;299;p15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300" name="Google Shape;300;p15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301" name="Google Shape;301;p1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302" name="Google Shape;302;p1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3" name="Google Shape;303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680" y="873760"/>
            <a:ext cx="10698480" cy="5527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16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310" name="Google Shape;310;p16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311" name="Google Shape;311;p16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312" name="Google Shape;312;p1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313" name="Google Shape;313;p1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4" name="Google Shape;314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878840"/>
            <a:ext cx="10881360" cy="56286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17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321" name="Google Shape;321;p17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322" name="Google Shape;322;p17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323" name="Google Shape;323;p1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324" name="Google Shape;324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5" name="Google Shape;325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838200"/>
            <a:ext cx="10586720" cy="5384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18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332" name="Google Shape;332;p18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333" name="Google Shape;333;p18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334" name="Google Shape;334;p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335" name="Google Shape;335;p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6" name="Google Shape;336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720" y="883921"/>
            <a:ext cx="10322560" cy="502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19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343" name="Google Shape;343;p19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344" name="Google Shape;344;p19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345" name="Google Shape;345;p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346" name="Google Shape;346;p1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7" name="Google Shape;347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-3144" y="-17143"/>
            <a:ext cx="3750060" cy="6875143"/>
          </a:xfrm>
          <a:custGeom>
            <a:rect b="b" l="l" r="r" t="t"/>
            <a:pathLst>
              <a:path extrusionOk="0" h="10312714" w="5625090">
                <a:moveTo>
                  <a:pt x="0" y="0"/>
                </a:moveTo>
                <a:lnTo>
                  <a:pt x="1570228" y="0"/>
                </a:lnTo>
                <a:lnTo>
                  <a:pt x="1817757" y="75589"/>
                </a:lnTo>
                <a:cubicBezTo>
                  <a:pt x="3086740" y="508792"/>
                  <a:pt x="4180357" y="1389118"/>
                  <a:pt x="4871253" y="2585369"/>
                </a:cubicBezTo>
                <a:cubicBezTo>
                  <a:pt x="5876193" y="4325371"/>
                  <a:pt x="5876382" y="6469359"/>
                  <a:pt x="4871749" y="8209538"/>
                </a:cubicBezTo>
                <a:cubicBezTo>
                  <a:pt x="4369433" y="9079628"/>
                  <a:pt x="3654077" y="9782654"/>
                  <a:pt x="2813132" y="10268133"/>
                </a:cubicBezTo>
                <a:lnTo>
                  <a:pt x="2729795" y="10312714"/>
                </a:lnTo>
                <a:lnTo>
                  <a:pt x="910" y="10312714"/>
                </a:lnTo>
                <a:close/>
              </a:path>
            </a:pathLst>
          </a:custGeom>
          <a:solidFill>
            <a:srgbClr val="7F7F7F">
              <a:alpha val="3686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2180112" y="-10885"/>
            <a:ext cx="3404489" cy="2221398"/>
          </a:xfrm>
          <a:custGeom>
            <a:rect b="b" l="l" r="r" t="t"/>
            <a:pathLst>
              <a:path extrusionOk="0" h="3332097" w="5133645">
                <a:moveTo>
                  <a:pt x="0" y="0"/>
                </a:moveTo>
                <a:cubicBezTo>
                  <a:pt x="1405490" y="882964"/>
                  <a:pt x="2182073" y="1971959"/>
                  <a:pt x="2718867" y="3332097"/>
                </a:cubicBezTo>
                <a:lnTo>
                  <a:pt x="5133645" y="3326639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1837372" y="-23082"/>
            <a:ext cx="4245150" cy="3361102"/>
          </a:xfrm>
          <a:custGeom>
            <a:rect b="b" l="l" r="r" t="t"/>
            <a:pathLst>
              <a:path extrusionOk="0" h="5041653" w="5917606">
                <a:moveTo>
                  <a:pt x="0" y="0"/>
                </a:moveTo>
                <a:cubicBezTo>
                  <a:pt x="1988349" y="1026811"/>
                  <a:pt x="3009136" y="3355306"/>
                  <a:pt x="3043967" y="5041653"/>
                </a:cubicBezTo>
                <a:lnTo>
                  <a:pt x="5917606" y="5031454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1552668" y="-2942"/>
            <a:ext cx="4510981" cy="4509861"/>
          </a:xfrm>
          <a:custGeom>
            <a:rect b="b" l="l" r="r" t="t"/>
            <a:pathLst>
              <a:path extrusionOk="0" h="5042211" w="6157481">
                <a:moveTo>
                  <a:pt x="0" y="0"/>
                </a:moveTo>
                <a:cubicBezTo>
                  <a:pt x="2647339" y="886277"/>
                  <a:pt x="3586715" y="3365578"/>
                  <a:pt x="3043967" y="5041653"/>
                </a:cubicBezTo>
                <a:lnTo>
                  <a:pt x="6157481" y="5042211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1162388" y="-9791"/>
            <a:ext cx="4386850" cy="5648149"/>
          </a:xfrm>
          <a:custGeom>
            <a:rect b="b" l="l" r="r" t="t"/>
            <a:pathLst>
              <a:path extrusionOk="0" h="5035817" w="5453192">
                <a:moveTo>
                  <a:pt x="0" y="0"/>
                </a:moveTo>
                <a:cubicBezTo>
                  <a:pt x="3150690" y="849061"/>
                  <a:pt x="4013837" y="3301636"/>
                  <a:pt x="2447860" y="5016076"/>
                </a:cubicBezTo>
                <a:lnTo>
                  <a:pt x="5453192" y="5035817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" name="Google Shape;108;p2"/>
          <p:cNvGrpSpPr/>
          <p:nvPr/>
        </p:nvGrpSpPr>
        <p:grpSpPr>
          <a:xfrm>
            <a:off x="4748797" y="2273450"/>
            <a:ext cx="5721571" cy="646331"/>
            <a:chOff x="4818251" y="1294425"/>
            <a:chExt cx="5721570" cy="646331"/>
          </a:xfrm>
        </p:grpSpPr>
        <p:sp>
          <p:nvSpPr>
            <p:cNvPr id="109" name="Google Shape;109;p2"/>
            <p:cNvSpPr txBox="1"/>
            <p:nvPr/>
          </p:nvSpPr>
          <p:spPr>
            <a:xfrm>
              <a:off x="6032129" y="1363676"/>
              <a:ext cx="4507692" cy="507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Pengantar Media Sosial </a:t>
              </a:r>
              <a:endParaRPr b="1" i="0" sz="27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4927369" y="3572893"/>
            <a:ext cx="5721571" cy="646331"/>
            <a:chOff x="4818251" y="1294425"/>
            <a:chExt cx="5721570" cy="646331"/>
          </a:xfrm>
        </p:grpSpPr>
        <p:sp>
          <p:nvSpPr>
            <p:cNvPr id="112" name="Google Shape;112;p2"/>
            <p:cNvSpPr txBox="1"/>
            <p:nvPr/>
          </p:nvSpPr>
          <p:spPr>
            <a:xfrm>
              <a:off x="6032129" y="1363676"/>
              <a:ext cx="4507692" cy="507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WhatsApp &amp; WhatsApp Bisnis</a:t>
              </a:r>
              <a:endParaRPr b="1" i="0" sz="27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b="1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4862975" y="4806674"/>
            <a:ext cx="5721571" cy="646331"/>
            <a:chOff x="4818251" y="1294425"/>
            <a:chExt cx="5721570" cy="646331"/>
          </a:xfrm>
        </p:grpSpPr>
        <p:sp>
          <p:nvSpPr>
            <p:cNvPr id="115" name="Google Shape;115;p2"/>
            <p:cNvSpPr txBox="1"/>
            <p:nvPr/>
          </p:nvSpPr>
          <p:spPr>
            <a:xfrm>
              <a:off x="6032129" y="1363676"/>
              <a:ext cx="4507692" cy="507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Facebook</a:t>
              </a:r>
              <a:endParaRPr b="1" i="0" sz="27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2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7723761" y="356296"/>
            <a:ext cx="319884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 Pembelajaran</a:t>
            </a:r>
            <a:endParaRPr b="1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oogle Shape;119;p2"/>
          <p:cNvGrpSpPr/>
          <p:nvPr/>
        </p:nvGrpSpPr>
        <p:grpSpPr>
          <a:xfrm>
            <a:off x="94454" y="356296"/>
            <a:ext cx="4299507" cy="1029879"/>
            <a:chOff x="6453398" y="244444"/>
            <a:chExt cx="5492168" cy="1315562"/>
          </a:xfrm>
        </p:grpSpPr>
        <p:sp>
          <p:nvSpPr>
            <p:cNvPr id="120" name="Google Shape;120;p2"/>
            <p:cNvSpPr/>
            <p:nvPr/>
          </p:nvSpPr>
          <p:spPr>
            <a:xfrm>
              <a:off x="6634265" y="340468"/>
              <a:ext cx="5311301" cy="113813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hape&#10;&#10;Description automatically generated with medium confidence" id="121" name="Google Shape;121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3398" y="244444"/>
              <a:ext cx="2622270" cy="1315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application&#10;&#10;Description automatically generated" id="122" name="Google Shape;122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47829" y="343939"/>
              <a:ext cx="1138136" cy="11381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" name="Google Shape;12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1179" y="404557"/>
            <a:ext cx="733335" cy="91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720" y="772161"/>
            <a:ext cx="10789920" cy="53644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20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354" name="Google Shape;354;p20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355" name="Google Shape;355;p20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356" name="Google Shape;356;p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357" name="Google Shape;357;p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8" name="Google Shape;358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955040"/>
            <a:ext cx="10668000" cy="52527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21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365" name="Google Shape;365;p21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366" name="Google Shape;366;p21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367" name="Google Shape;367;p2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368" name="Google Shape;368;p2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69" name="Google Shape;369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4" name="Google Shape;374;p22"/>
          <p:cNvCxnSpPr/>
          <p:nvPr/>
        </p:nvCxnSpPr>
        <p:spPr>
          <a:xfrm>
            <a:off x="2294302" y="837043"/>
            <a:ext cx="0" cy="4850400"/>
          </a:xfrm>
          <a:prstGeom prst="straightConnector1">
            <a:avLst/>
          </a:prstGeom>
          <a:noFill/>
          <a:ln cap="flat" cmpd="sng" w="5715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5" name="Google Shape;375;p22"/>
          <p:cNvSpPr/>
          <p:nvPr/>
        </p:nvSpPr>
        <p:spPr>
          <a:xfrm>
            <a:off x="2317665" y="2007643"/>
            <a:ext cx="216024" cy="21602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6" name="Google Shape;376;p22"/>
          <p:cNvGrpSpPr/>
          <p:nvPr/>
        </p:nvGrpSpPr>
        <p:grpSpPr>
          <a:xfrm>
            <a:off x="3247200" y="1702098"/>
            <a:ext cx="7967867" cy="1046986"/>
            <a:chOff x="2906921" y="2130314"/>
            <a:chExt cx="3186000" cy="456900"/>
          </a:xfrm>
        </p:grpSpPr>
        <p:sp>
          <p:nvSpPr>
            <p:cNvPr id="377" name="Google Shape;377;p22"/>
            <p:cNvSpPr txBox="1"/>
            <p:nvPr/>
          </p:nvSpPr>
          <p:spPr>
            <a:xfrm>
              <a:off x="3059832" y="2421901"/>
              <a:ext cx="2880300" cy="12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2"/>
            <p:cNvSpPr txBox="1"/>
            <p:nvPr/>
          </p:nvSpPr>
          <p:spPr>
            <a:xfrm>
              <a:off x="2906921" y="2130314"/>
              <a:ext cx="31860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400"/>
                <a:buFont typeface="Calibri"/>
                <a:buNone/>
              </a:pPr>
              <a:r>
                <a:rPr b="0" i="0" lang="en-US" sz="2400" u="sng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https://www.youtube.com/watch?v=owIkNyhI6d8&amp;t=2s</a:t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9" name="Google Shape;379;p22"/>
          <p:cNvSpPr/>
          <p:nvPr/>
        </p:nvSpPr>
        <p:spPr>
          <a:xfrm>
            <a:off x="2317665" y="3597764"/>
            <a:ext cx="216024" cy="21602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0" name="Google Shape;380;p22"/>
          <p:cNvGrpSpPr/>
          <p:nvPr/>
        </p:nvGrpSpPr>
        <p:grpSpPr>
          <a:xfrm>
            <a:off x="3191024" y="3179336"/>
            <a:ext cx="8063569" cy="909679"/>
            <a:chOff x="2887034" y="2070508"/>
            <a:chExt cx="5093158" cy="909679"/>
          </a:xfrm>
        </p:grpSpPr>
        <p:sp>
          <p:nvSpPr>
            <p:cNvPr id="381" name="Google Shape;381;p22"/>
            <p:cNvSpPr txBox="1"/>
            <p:nvPr/>
          </p:nvSpPr>
          <p:spPr>
            <a:xfrm>
              <a:off x="2897564" y="2580077"/>
              <a:ext cx="50826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Fitur-fitur WA Bisnis 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2"/>
            <p:cNvSpPr txBox="1"/>
            <p:nvPr/>
          </p:nvSpPr>
          <p:spPr>
            <a:xfrm>
              <a:off x="2887034" y="2070508"/>
              <a:ext cx="48725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400"/>
                <a:buFont typeface="Calibri"/>
                <a:buNone/>
              </a:pPr>
              <a:r>
                <a:rPr b="0" i="0" lang="en-US" sz="2400" u="sng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https://www.youtube.com/watch?v=s7U0Dk5YHz4</a:t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22"/>
          <p:cNvSpPr/>
          <p:nvPr/>
        </p:nvSpPr>
        <p:spPr>
          <a:xfrm>
            <a:off x="2317665" y="5187884"/>
            <a:ext cx="216024" cy="21602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4" name="Google Shape;384;p22"/>
          <p:cNvGrpSpPr/>
          <p:nvPr/>
        </p:nvGrpSpPr>
        <p:grpSpPr>
          <a:xfrm>
            <a:off x="3135132" y="4432822"/>
            <a:ext cx="8192193" cy="1379165"/>
            <a:chOff x="3049302" y="2023648"/>
            <a:chExt cx="5174400" cy="1379165"/>
          </a:xfrm>
        </p:grpSpPr>
        <p:sp>
          <p:nvSpPr>
            <p:cNvPr id="385" name="Google Shape;385;p22"/>
            <p:cNvSpPr txBox="1"/>
            <p:nvPr/>
          </p:nvSpPr>
          <p:spPr>
            <a:xfrm>
              <a:off x="3095135" y="2941148"/>
              <a:ext cx="288032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Tips Jualan di WA </a:t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2"/>
            <p:cNvSpPr txBox="1"/>
            <p:nvPr/>
          </p:nvSpPr>
          <p:spPr>
            <a:xfrm>
              <a:off x="3049302" y="2023648"/>
              <a:ext cx="51744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400"/>
                <a:buFont typeface="Calibri"/>
                <a:buNone/>
              </a:pPr>
              <a:r>
                <a:rPr b="0" i="0" lang="en-US" sz="2400" u="sng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https://www.youtube.com/watch?v=m0juuWbwxiw</a:t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400"/>
                <a:buFont typeface="Calibri"/>
                <a:buNone/>
              </a:pPr>
              <a:r>
                <a:rPr b="0" i="0" lang="en-US" sz="2400" u="sng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https://www.youtube.com/watch?v=rPGYbm1Ogp8</a:t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p22"/>
          <p:cNvSpPr txBox="1"/>
          <p:nvPr/>
        </p:nvSpPr>
        <p:spPr>
          <a:xfrm>
            <a:off x="2533689" y="837058"/>
            <a:ext cx="884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 tentang Whatsapp Bisnis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2"/>
          <p:cNvSpPr txBox="1"/>
          <p:nvPr/>
        </p:nvSpPr>
        <p:spPr>
          <a:xfrm>
            <a:off x="3207695" y="2299304"/>
            <a:ext cx="77143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Membuka akun WA biasa dan WA Bisnis dalam satu hape (smartphone)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22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390" name="Google Shape;390;p22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391" name="Google Shape;391;p22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392" name="Google Shape;392;p2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393" name="Google Shape;393;p2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4" name="Google Shape;394;p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23"/>
          <p:cNvGrpSpPr/>
          <p:nvPr/>
        </p:nvGrpSpPr>
        <p:grpSpPr>
          <a:xfrm rot="10800000">
            <a:off x="7939290" y="2482489"/>
            <a:ext cx="3709679" cy="2616887"/>
            <a:chOff x="0" y="1992982"/>
            <a:chExt cx="2635403" cy="3380234"/>
          </a:xfrm>
        </p:grpSpPr>
        <p:sp>
          <p:nvSpPr>
            <p:cNvPr id="400" name="Google Shape;400;p23"/>
            <p:cNvSpPr/>
            <p:nvPr/>
          </p:nvSpPr>
          <p:spPr>
            <a:xfrm>
              <a:off x="0" y="1992982"/>
              <a:ext cx="2555776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2589684" y="1992982"/>
              <a:ext cx="4571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p23"/>
          <p:cNvSpPr txBox="1"/>
          <p:nvPr/>
        </p:nvSpPr>
        <p:spPr>
          <a:xfrm>
            <a:off x="8524020" y="3413747"/>
            <a:ext cx="3007580" cy="9541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Kunci Pemasaran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 WA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3"/>
          <p:cNvSpPr/>
          <p:nvPr/>
        </p:nvSpPr>
        <p:spPr>
          <a:xfrm>
            <a:off x="833281" y="891856"/>
            <a:ext cx="6380319" cy="786469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3"/>
          <p:cNvSpPr/>
          <p:nvPr/>
        </p:nvSpPr>
        <p:spPr>
          <a:xfrm>
            <a:off x="784810" y="2038079"/>
            <a:ext cx="6380319" cy="78646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3"/>
          <p:cNvSpPr/>
          <p:nvPr/>
        </p:nvSpPr>
        <p:spPr>
          <a:xfrm>
            <a:off x="833281" y="3184302"/>
            <a:ext cx="6380319" cy="786469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3"/>
          <p:cNvSpPr/>
          <p:nvPr/>
        </p:nvSpPr>
        <p:spPr>
          <a:xfrm>
            <a:off x="833279" y="4342599"/>
            <a:ext cx="6380319" cy="78646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3"/>
          <p:cNvSpPr txBox="1"/>
          <p:nvPr/>
        </p:nvSpPr>
        <p:spPr>
          <a:xfrm>
            <a:off x="1899510" y="1102552"/>
            <a:ext cx="49077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Simpan dan jaga dengan baik data nomor pelanggan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3"/>
          <p:cNvSpPr txBox="1"/>
          <p:nvPr/>
        </p:nvSpPr>
        <p:spPr>
          <a:xfrm>
            <a:off x="2305091" y="2268073"/>
            <a:ext cx="49077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 yang cepat dan ramah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3"/>
          <p:cNvSpPr txBox="1"/>
          <p:nvPr/>
        </p:nvSpPr>
        <p:spPr>
          <a:xfrm>
            <a:off x="1912231" y="3445300"/>
            <a:ext cx="49077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Sabar menanggapi pelanggan/calon pelanggan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3"/>
          <p:cNvSpPr txBox="1"/>
          <p:nvPr/>
        </p:nvSpPr>
        <p:spPr>
          <a:xfrm>
            <a:off x="1239598" y="4566556"/>
            <a:ext cx="55676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Foto yang bagus untuk diposting di chat atau grup atau di status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3"/>
          <p:cNvSpPr/>
          <p:nvPr/>
        </p:nvSpPr>
        <p:spPr>
          <a:xfrm>
            <a:off x="833280" y="5426816"/>
            <a:ext cx="6380319" cy="786469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3"/>
          <p:cNvSpPr txBox="1"/>
          <p:nvPr/>
        </p:nvSpPr>
        <p:spPr>
          <a:xfrm>
            <a:off x="2197920" y="5650773"/>
            <a:ext cx="49077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Pesan yang sesuai dengan situasi dan kondisi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" name="Google Shape;413;p23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414" name="Google Shape;414;p23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415" name="Google Shape;415;p23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416" name="Google Shape;416;p2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417" name="Google Shape;417;p2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8" name="Google Shape;418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4"/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fmla="val 23355" name="adj1"/>
              <a:gd fmla="val 23357" name="adj2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4"/>
          <p:cNvSpPr/>
          <p:nvPr/>
        </p:nvSpPr>
        <p:spPr>
          <a:xfrm>
            <a:off x="527122" y="1966856"/>
            <a:ext cx="3834052" cy="3194100"/>
          </a:xfrm>
          <a:custGeom>
            <a:rect b="b" l="l" r="r" t="t"/>
            <a:pathLst>
              <a:path extrusionOk="0" h="3234532" w="320841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4"/>
          <p:cNvSpPr txBox="1"/>
          <p:nvPr>
            <p:ph idx="4294967295" type="title"/>
          </p:nvPr>
        </p:nvSpPr>
        <p:spPr>
          <a:xfrm>
            <a:off x="3950970" y="894475"/>
            <a:ext cx="73202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1" lang="en-US" sz="4800">
                <a:solidFill>
                  <a:schemeClr val="lt1"/>
                </a:solidFill>
              </a:rPr>
              <a:t>Facebook &amp; </a:t>
            </a:r>
            <a:br>
              <a:rPr b="1" lang="en-US" sz="4800">
                <a:solidFill>
                  <a:schemeClr val="lt1"/>
                </a:solidFill>
              </a:rPr>
            </a:br>
            <a:r>
              <a:rPr b="1" lang="en-US" sz="4800">
                <a:solidFill>
                  <a:schemeClr val="lt1"/>
                </a:solidFill>
              </a:rPr>
              <a:t>Facebook Fan Page 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426" name="Google Shape;42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8485" y="2560880"/>
            <a:ext cx="3394710" cy="173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96322" y="2560879"/>
            <a:ext cx="1684677" cy="173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24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429" name="Google Shape;429;p24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430" name="Google Shape;430;p24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431" name="Google Shape;431;p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432" name="Google Shape;432;p2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3" name="Google Shape;433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25"/>
          <p:cNvGrpSpPr/>
          <p:nvPr/>
        </p:nvGrpSpPr>
        <p:grpSpPr>
          <a:xfrm rot="10800000">
            <a:off x="960729" y="1984776"/>
            <a:ext cx="2943089" cy="2587224"/>
            <a:chOff x="0" y="1992982"/>
            <a:chExt cx="2635403" cy="3380234"/>
          </a:xfrm>
        </p:grpSpPr>
        <p:sp>
          <p:nvSpPr>
            <p:cNvPr id="439" name="Google Shape;439;p25"/>
            <p:cNvSpPr/>
            <p:nvPr/>
          </p:nvSpPr>
          <p:spPr>
            <a:xfrm>
              <a:off x="0" y="1992982"/>
              <a:ext cx="2555776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2589684" y="1992982"/>
              <a:ext cx="4571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1" name="Google Shape;441;p25"/>
          <p:cNvSpPr txBox="1"/>
          <p:nvPr/>
        </p:nvSpPr>
        <p:spPr>
          <a:xfrm>
            <a:off x="1473001" y="2678223"/>
            <a:ext cx="234320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Pengantar Facebook </a:t>
            </a:r>
            <a:endParaRPr b="1" i="0" sz="3600" u="none" cap="none" strike="noStrik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5"/>
          <p:cNvSpPr/>
          <p:nvPr/>
        </p:nvSpPr>
        <p:spPr>
          <a:xfrm>
            <a:off x="4663441" y="800789"/>
            <a:ext cx="6567830" cy="962387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5"/>
          <p:cNvSpPr/>
          <p:nvPr/>
        </p:nvSpPr>
        <p:spPr>
          <a:xfrm>
            <a:off x="4694887" y="2108590"/>
            <a:ext cx="6567830" cy="96238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5"/>
          <p:cNvSpPr/>
          <p:nvPr/>
        </p:nvSpPr>
        <p:spPr>
          <a:xfrm>
            <a:off x="4643121" y="3745062"/>
            <a:ext cx="6567830" cy="962387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5"/>
          <p:cNvSpPr/>
          <p:nvPr/>
        </p:nvSpPr>
        <p:spPr>
          <a:xfrm>
            <a:off x="4643121" y="5173255"/>
            <a:ext cx="6567830" cy="96238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5"/>
          <p:cNvSpPr txBox="1"/>
          <p:nvPr/>
        </p:nvSpPr>
        <p:spPr>
          <a:xfrm>
            <a:off x="5096564" y="963149"/>
            <a:ext cx="555111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Facebook adalah media sosial yang lebih banyak digunakan oleh Generasi X (lahir di tahun 1965 -1979)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5"/>
          <p:cNvSpPr txBox="1"/>
          <p:nvPr/>
        </p:nvSpPr>
        <p:spPr>
          <a:xfrm>
            <a:off x="5096564" y="2436051"/>
            <a:ext cx="57644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Instagram Story (IG)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5"/>
          <p:cNvSpPr txBox="1"/>
          <p:nvPr/>
        </p:nvSpPr>
        <p:spPr>
          <a:xfrm>
            <a:off x="5096564" y="3995671"/>
            <a:ext cx="57644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Selain Facebook Personal, ada juga Facebook Fan Page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5"/>
          <p:cNvSpPr txBox="1"/>
          <p:nvPr/>
        </p:nvSpPr>
        <p:spPr>
          <a:xfrm>
            <a:off x="5030523" y="5423615"/>
            <a:ext cx="594227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Apabila kita ingin beriklan di Facebook, maka harus memiliki akun Fan Page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25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451" name="Google Shape;451;p25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452" name="Google Shape;452;p25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453" name="Google Shape;453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454" name="Google Shape;454;p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5" name="Google Shape;455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60" y="833120"/>
            <a:ext cx="11074400" cy="5689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26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462" name="Google Shape;462;p26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463" name="Google Shape;463;p26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464" name="Google Shape;464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465" name="Google Shape;465;p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6" name="Google Shape;466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680" y="889000"/>
            <a:ext cx="11084560" cy="58115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7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473" name="Google Shape;473;p27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474" name="Google Shape;474;p27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475" name="Google Shape;475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476" name="Google Shape;476;p2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77" name="Google Shape;477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960" y="822960"/>
            <a:ext cx="11094720" cy="57302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8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484" name="Google Shape;484;p28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485" name="Google Shape;485;p28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486" name="Google Shape;486;p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487" name="Google Shape;487;p2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88" name="Google Shape;488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2400" y="868675"/>
            <a:ext cx="10038074" cy="5811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4" name="Google Shape;494;p29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495" name="Google Shape;495;p29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496" name="Google Shape;496;p29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497" name="Google Shape;497;p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498" name="Google Shape;498;p2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99" name="Google Shape;499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3"/>
          <p:cNvCxnSpPr/>
          <p:nvPr/>
        </p:nvCxnSpPr>
        <p:spPr>
          <a:xfrm>
            <a:off x="2425677" y="2007644"/>
            <a:ext cx="0" cy="4850357"/>
          </a:xfrm>
          <a:prstGeom prst="straightConnector1">
            <a:avLst/>
          </a:prstGeom>
          <a:noFill/>
          <a:ln cap="flat" cmpd="sng" w="5715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29" name="Google Shape;129;p3"/>
          <p:cNvGrpSpPr/>
          <p:nvPr/>
        </p:nvGrpSpPr>
        <p:grpSpPr>
          <a:xfrm>
            <a:off x="3336147" y="2007644"/>
            <a:ext cx="4560169" cy="674942"/>
            <a:chOff x="3059832" y="2116291"/>
            <a:chExt cx="2880320" cy="674942"/>
          </a:xfrm>
        </p:grpSpPr>
        <p:sp>
          <p:nvSpPr>
            <p:cNvPr id="130" name="Google Shape;130;p3"/>
            <p:cNvSpPr txBox="1"/>
            <p:nvPr/>
          </p:nvSpPr>
          <p:spPr>
            <a:xfrm>
              <a:off x="3059832" y="2421901"/>
              <a:ext cx="2880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Riwayat Hidup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3059832" y="2116291"/>
              <a:ext cx="288032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[[NAMA PENGAJAR]]</a:t>
              </a:r>
              <a:endParaRPr b="0" i="0" sz="2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3"/>
          <p:cNvSpPr txBox="1"/>
          <p:nvPr/>
        </p:nvSpPr>
        <p:spPr>
          <a:xfrm>
            <a:off x="233472" y="1915311"/>
            <a:ext cx="193009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Instruktur</a:t>
            </a:r>
            <a:endParaRPr b="1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9526627" y="2007644"/>
            <a:ext cx="2188717" cy="253405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3"/>
          <p:cNvGrpSpPr/>
          <p:nvPr/>
        </p:nvGrpSpPr>
        <p:grpSpPr>
          <a:xfrm>
            <a:off x="7490415" y="310021"/>
            <a:ext cx="4299507" cy="1029879"/>
            <a:chOff x="6453398" y="244444"/>
            <a:chExt cx="5492168" cy="1315562"/>
          </a:xfrm>
        </p:grpSpPr>
        <p:sp>
          <p:nvSpPr>
            <p:cNvPr id="136" name="Google Shape;136;p3"/>
            <p:cNvSpPr/>
            <p:nvPr/>
          </p:nvSpPr>
          <p:spPr>
            <a:xfrm>
              <a:off x="6634265" y="340468"/>
              <a:ext cx="5311301" cy="113813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hape&#10;&#10;Description automatically generated with medium confidence" id="137" name="Google Shape;137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3398" y="244444"/>
              <a:ext cx="2622270" cy="1315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application&#10;&#10;Description automatically generated" id="138" name="Google Shape;138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47829" y="343939"/>
              <a:ext cx="1138136" cy="11381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" name="Google Shape;139;p3"/>
          <p:cNvGrpSpPr/>
          <p:nvPr/>
        </p:nvGrpSpPr>
        <p:grpSpPr>
          <a:xfrm>
            <a:off x="344510" y="81967"/>
            <a:ext cx="2136635" cy="1730043"/>
            <a:chOff x="1006095" y="-254450"/>
            <a:chExt cx="2600643" cy="2105752"/>
          </a:xfrm>
        </p:grpSpPr>
        <p:pic>
          <p:nvPicPr>
            <p:cNvPr id="140" name="Google Shape;140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6095" y="235427"/>
              <a:ext cx="1036576" cy="1036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24383" y="-254450"/>
              <a:ext cx="2082355" cy="21057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2" name="Google Shape;142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640550" y="367125"/>
            <a:ext cx="698875" cy="9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883920"/>
            <a:ext cx="10891520" cy="56489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30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506" name="Google Shape;506;p30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507" name="Google Shape;507;p30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508" name="Google Shape;508;p3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509" name="Google Shape;509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10" name="Google Shape;510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525" y="956075"/>
            <a:ext cx="10689024" cy="54030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6" name="Google Shape;516;p31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517" name="Google Shape;517;p31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518" name="Google Shape;518;p31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519" name="Google Shape;519;p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520" name="Google Shape;520;p3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21" name="Google Shape;521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6" name="Google Shape;526;p32"/>
          <p:cNvCxnSpPr>
            <a:stCxn id="527" idx="0"/>
          </p:cNvCxnSpPr>
          <p:nvPr/>
        </p:nvCxnSpPr>
        <p:spPr>
          <a:xfrm>
            <a:off x="10905329" y="1789746"/>
            <a:ext cx="0" cy="4850400"/>
          </a:xfrm>
          <a:prstGeom prst="straightConnector1">
            <a:avLst/>
          </a:prstGeom>
          <a:noFill/>
          <a:ln cap="flat" cmpd="sng" w="5715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7" name="Google Shape;527;p32"/>
          <p:cNvSpPr/>
          <p:nvPr/>
        </p:nvSpPr>
        <p:spPr>
          <a:xfrm>
            <a:off x="10797317" y="1789746"/>
            <a:ext cx="216024" cy="21602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8" name="Google Shape;528;p32"/>
          <p:cNvGrpSpPr/>
          <p:nvPr/>
        </p:nvGrpSpPr>
        <p:grpSpPr>
          <a:xfrm>
            <a:off x="4372433" y="1397502"/>
            <a:ext cx="10270961" cy="1637638"/>
            <a:chOff x="3059832" y="1984236"/>
            <a:chExt cx="4106880" cy="714664"/>
          </a:xfrm>
        </p:grpSpPr>
        <p:sp>
          <p:nvSpPr>
            <p:cNvPr id="529" name="Google Shape;529;p32"/>
            <p:cNvSpPr txBox="1"/>
            <p:nvPr/>
          </p:nvSpPr>
          <p:spPr>
            <a:xfrm>
              <a:off x="3059832" y="2421901"/>
              <a:ext cx="288032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2"/>
            <p:cNvSpPr txBox="1"/>
            <p:nvPr/>
          </p:nvSpPr>
          <p:spPr>
            <a:xfrm>
              <a:off x="3980570" y="1984236"/>
              <a:ext cx="3186142" cy="268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Video tentang Promosi di Facebook</a:t>
              </a:r>
              <a:endParaRPr b="0" i="0" sz="2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1" name="Google Shape;531;p32"/>
          <p:cNvSpPr/>
          <p:nvPr/>
        </p:nvSpPr>
        <p:spPr>
          <a:xfrm>
            <a:off x="10797317" y="3379867"/>
            <a:ext cx="216024" cy="21602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2" name="Google Shape;532;p32"/>
          <p:cNvGrpSpPr/>
          <p:nvPr/>
        </p:nvGrpSpPr>
        <p:grpSpPr>
          <a:xfrm>
            <a:off x="5130801" y="2784514"/>
            <a:ext cx="8046897" cy="807828"/>
            <a:chOff x="5560752" y="1014126"/>
            <a:chExt cx="5082628" cy="807828"/>
          </a:xfrm>
        </p:grpSpPr>
        <p:sp>
          <p:nvSpPr>
            <p:cNvPr id="533" name="Google Shape;533;p32"/>
            <p:cNvSpPr txBox="1"/>
            <p:nvPr/>
          </p:nvSpPr>
          <p:spPr>
            <a:xfrm>
              <a:off x="5560752" y="1421844"/>
              <a:ext cx="50826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https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://www.youtube.com/watch?v=w8Ngv8W4WJE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2"/>
            <p:cNvSpPr txBox="1"/>
            <p:nvPr/>
          </p:nvSpPr>
          <p:spPr>
            <a:xfrm>
              <a:off x="5665788" y="1014126"/>
              <a:ext cx="487255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Video tentang Cara Membuat Facebook Fan Page 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5" name="Google Shape;535;p32"/>
          <p:cNvSpPr/>
          <p:nvPr/>
        </p:nvSpPr>
        <p:spPr>
          <a:xfrm>
            <a:off x="10797317" y="4969987"/>
            <a:ext cx="216024" cy="21602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6" name="Google Shape;536;p32"/>
          <p:cNvGrpSpPr/>
          <p:nvPr/>
        </p:nvGrpSpPr>
        <p:grpSpPr>
          <a:xfrm>
            <a:off x="5691452" y="3800005"/>
            <a:ext cx="10000153" cy="1401118"/>
            <a:chOff x="4509860" y="1267725"/>
            <a:chExt cx="6316354" cy="1401118"/>
          </a:xfrm>
        </p:grpSpPr>
        <p:sp>
          <p:nvSpPr>
            <p:cNvPr id="537" name="Google Shape;537;p32"/>
            <p:cNvSpPr txBox="1"/>
            <p:nvPr/>
          </p:nvSpPr>
          <p:spPr>
            <a:xfrm>
              <a:off x="4509860" y="1745513"/>
              <a:ext cx="5024231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https://www.youtube.com/watch?v=RAyELWANlrw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https://www.youtube.com/watch?v=pM6Mf97PnSc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https://www.youtube.com/watch?v=ZY0i7Tq29rk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2"/>
            <p:cNvSpPr txBox="1"/>
            <p:nvPr/>
          </p:nvSpPr>
          <p:spPr>
            <a:xfrm>
              <a:off x="5665786" y="1267725"/>
              <a:ext cx="51604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Video tentang Facebook Ads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32"/>
          <p:cNvSpPr txBox="1"/>
          <p:nvPr/>
        </p:nvSpPr>
        <p:spPr>
          <a:xfrm>
            <a:off x="160507" y="81967"/>
            <a:ext cx="609437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Entrepreneurship Academy – 2022 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0" name="Google Shape;540;p32"/>
          <p:cNvSpPr txBox="1"/>
          <p:nvPr/>
        </p:nvSpPr>
        <p:spPr>
          <a:xfrm>
            <a:off x="2533689" y="753092"/>
            <a:ext cx="884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 tentang Facebook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2"/>
          <p:cNvSpPr txBox="1"/>
          <p:nvPr/>
        </p:nvSpPr>
        <p:spPr>
          <a:xfrm>
            <a:off x="2296944" y="1936948"/>
            <a:ext cx="860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https://www.youtube.com/watch?v=f3xLw31ju08 : Berjualan di Facebook untuk pemula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https://www.youtube.com/watch?v=Tgfob3r9HU8 : Grup Facebook untuk promosi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32"/>
          <p:cNvSpPr txBox="1"/>
          <p:nvPr/>
        </p:nvSpPr>
        <p:spPr>
          <a:xfrm>
            <a:off x="5691452" y="5854361"/>
            <a:ext cx="68700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https://www.youtube.com/watch?v=aDS344aAQ9c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2"/>
          <p:cNvSpPr txBox="1"/>
          <p:nvPr/>
        </p:nvSpPr>
        <p:spPr>
          <a:xfrm>
            <a:off x="7521533" y="5478856"/>
            <a:ext cx="81700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 tentang Facebook Ads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4" name="Google Shape;544;p32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545" name="Google Shape;545;p32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546" name="Google Shape;546;p32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547" name="Google Shape;547;p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548" name="Google Shape;548;p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49" name="Google Shape;549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3"/>
          <p:cNvSpPr txBox="1"/>
          <p:nvPr/>
        </p:nvSpPr>
        <p:spPr>
          <a:xfrm>
            <a:off x="1743213" y="3284376"/>
            <a:ext cx="3872269" cy="1034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Terima Kasih</a:t>
            </a:r>
            <a:endParaRPr b="0" i="0" sz="4000" u="none" cap="none" strike="noStrik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55" name="Google Shape;55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095" y="235427"/>
            <a:ext cx="1036576" cy="10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383" y="-254450"/>
            <a:ext cx="2082355" cy="210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9235" y="5892800"/>
            <a:ext cx="5068836" cy="5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15482" y="2068498"/>
            <a:ext cx="3995289" cy="3582139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3"/>
          <p:cNvSpPr/>
          <p:nvPr/>
        </p:nvSpPr>
        <p:spPr>
          <a:xfrm>
            <a:off x="6634265" y="340468"/>
            <a:ext cx="5311301" cy="113813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medium confidence" id="560" name="Google Shape;560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53398" y="244444"/>
            <a:ext cx="2622270" cy="1315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561" name="Google Shape;561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47829" y="343939"/>
            <a:ext cx="1138136" cy="113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505265" y="343939"/>
            <a:ext cx="821001" cy="1138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"/>
          <p:cNvSpPr txBox="1"/>
          <p:nvPr>
            <p:ph idx="4294967295" type="title"/>
          </p:nvPr>
        </p:nvSpPr>
        <p:spPr>
          <a:xfrm>
            <a:off x="838200" y="1538950"/>
            <a:ext cx="105156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1" lang="en-US" sz="4800"/>
              <a:t>Definisi Media Sosial </a:t>
            </a:r>
            <a:endParaRPr sz="4800"/>
          </a:p>
        </p:txBody>
      </p:sp>
      <p:sp>
        <p:nvSpPr>
          <p:cNvPr id="148" name="Google Shape;148;p4"/>
          <p:cNvSpPr txBox="1"/>
          <p:nvPr>
            <p:ph idx="4294967295" type="body"/>
          </p:nvPr>
        </p:nvSpPr>
        <p:spPr>
          <a:xfrm>
            <a:off x="838200" y="2704471"/>
            <a:ext cx="105156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Philip Kotler dan Kevin Lane Keller (2016) 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Media sosial adalah media yang digunakan oleh konsumen untuk berbagi teks, gambar, suara, dan video informasi baik dengan orang lain maupun perusahaan dan vice versa.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Caleb T. Carr dan Rebecca A. Hayes (2015) 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Media sosial adalah media berbasis Internet yang memungkinkan pengguna berkesempatan untuk berinteraksi dan mempresentasikan diri, baik secara seketika ataupun tertunda, dengan khalayak luas maupun tidak yang mendorong nilai dari user-generated content dan persepsi interaksi dengan orang lain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grpSp>
        <p:nvGrpSpPr>
          <p:cNvPr id="149" name="Google Shape;149;p4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150" name="Google Shape;150;p4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151" name="Google Shape;151;p4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152" name="Google Shape;152;p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153" name="Google Shape;153;p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4" name="Google Shape;154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600" y="797559"/>
            <a:ext cx="10556240" cy="55178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5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161" name="Google Shape;161;p5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162" name="Google Shape;162;p5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163" name="Google Shape;163;p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164" name="Google Shape;164;p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5" name="Google Shape;165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040" y="777240"/>
            <a:ext cx="10739120" cy="5454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6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172" name="Google Shape;172;p6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173" name="Google Shape;173;p6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174" name="Google Shape;174;p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175" name="Google Shape;175;p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6" name="Google Shape;176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280" y="992991"/>
            <a:ext cx="10535920" cy="52046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7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183" name="Google Shape;183;p7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184" name="Google Shape;184;p7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185" name="Google Shape;185;p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186" name="Google Shape;186;p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7" name="Google Shape;187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fmla="val 23355" name="adj1"/>
              <a:gd fmla="val 23357" name="adj2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408896" y="1743509"/>
            <a:ext cx="4106767" cy="3711625"/>
          </a:xfrm>
          <a:custGeom>
            <a:rect b="b" l="l" r="r" t="t"/>
            <a:pathLst>
              <a:path extrusionOk="0" h="3234532" w="320841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9594" y="1330959"/>
            <a:ext cx="6505286" cy="3962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8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196" name="Google Shape;196;p8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198" name="Google Shape;198;p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199" name="Google Shape;199;p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0" name="Google Shape;200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9"/>
          <p:cNvGrpSpPr/>
          <p:nvPr/>
        </p:nvGrpSpPr>
        <p:grpSpPr>
          <a:xfrm rot="10800000">
            <a:off x="7747608" y="1442818"/>
            <a:ext cx="4064428" cy="4358640"/>
            <a:chOff x="-40616" y="1992982"/>
            <a:chExt cx="2676019" cy="3426359"/>
          </a:xfrm>
        </p:grpSpPr>
        <p:sp>
          <p:nvSpPr>
            <p:cNvPr id="206" name="Google Shape;206;p9"/>
            <p:cNvSpPr/>
            <p:nvPr/>
          </p:nvSpPr>
          <p:spPr>
            <a:xfrm>
              <a:off x="-40616" y="2039107"/>
              <a:ext cx="2555776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2589684" y="1992982"/>
              <a:ext cx="4571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t/>
              </a:r>
              <a:endPara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9"/>
          <p:cNvSpPr txBox="1"/>
          <p:nvPr/>
        </p:nvSpPr>
        <p:spPr>
          <a:xfrm>
            <a:off x="8851875" y="3051310"/>
            <a:ext cx="29601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Whatsapp-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Pengantar</a:t>
            </a:r>
            <a:endParaRPr b="1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588425" y="998474"/>
            <a:ext cx="6482100" cy="9048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619751" y="2106665"/>
            <a:ext cx="6482100" cy="904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619751" y="3209319"/>
            <a:ext cx="6482100" cy="9669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605792" y="4403144"/>
            <a:ext cx="6482100" cy="904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9"/>
          <p:cNvSpPr txBox="1"/>
          <p:nvPr/>
        </p:nvSpPr>
        <p:spPr>
          <a:xfrm>
            <a:off x="857400" y="1135421"/>
            <a:ext cx="58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Whatsapp (WA) terdiri dari dari WA Personal dan WA Bisnis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9"/>
          <p:cNvSpPr txBox="1"/>
          <p:nvPr/>
        </p:nvSpPr>
        <p:spPr>
          <a:xfrm>
            <a:off x="844339" y="2248421"/>
            <a:ext cx="600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Kedua jenis WA ini dapat digunakan sebagai media promosi, selain juga untuk berkomunikasi dalam bentuk teks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9"/>
          <p:cNvSpPr txBox="1"/>
          <p:nvPr/>
        </p:nvSpPr>
        <p:spPr>
          <a:xfrm>
            <a:off x="1190328" y="3371172"/>
            <a:ext cx="5267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 Bisnis digunakan untuk berkomunikasi dengan pelanggan atau calon pelanggan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"/>
          <p:cNvSpPr txBox="1"/>
          <p:nvPr/>
        </p:nvSpPr>
        <p:spPr>
          <a:xfrm>
            <a:off x="1190328" y="4551735"/>
            <a:ext cx="526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Promosi lewat WA efektif untuk mereka yang tidak memiliki </a:t>
            </a: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account </a:t>
            </a: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media sosial seperti IG atau FB (terutama Generasi X dan Baby Boomers)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619751" y="5567826"/>
            <a:ext cx="6482100" cy="9048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Baby Boomers lahir di tahun1944 -1964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Generasi X lahir di tahun 1965 -1979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8" name="Google Shape;218;p9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219" name="Google Shape;219;p9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20" name="Google Shape;220;p9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21" name="Google Shape;221;p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22" name="Google Shape;222;p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3" name="Google Shape;223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2021-10-11T12:11:55Z</dcterms:created>
  <dc:creator>ivans</dc:creator>
</cp:coreProperties>
</file>